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5"/>
  </p:notesMasterIdLst>
  <p:sldIdLst>
    <p:sldId id="309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</p:sldIdLst>
  <p:sldSz cx="11520488" cy="64801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1" userDrawn="1">
          <p15:clr>
            <a:srgbClr val="A4A3A4"/>
          </p15:clr>
        </p15:guide>
        <p15:guide id="2" pos="36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2" d="100"/>
          <a:sy n="72" d="100"/>
        </p:scale>
        <p:origin x="786" y="66"/>
      </p:cViewPr>
      <p:guideLst>
        <p:guide orient="horz" pos="2041"/>
        <p:guide pos="362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2.png>
</file>

<file path=ppt/media/image24.png>
</file>

<file path=ppt/media/image26.png>
</file>

<file path=ppt/media/image3.png>
</file>

<file path=ppt/media/image35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BF2EA9-CFC8-45FA-BD4C-CF2CA22F3AA1}" type="datetimeFigureOut">
              <a:rPr lang="en-US" smtClean="0"/>
              <a:t>8/25/2017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006AB3-B303-49B7-80DE-AE281F223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2868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Limit of 24K per </a:t>
            </a:r>
            <a:r>
              <a:rPr lang="en-US"/>
              <a:t>log record?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BA41D-AE03-4F1C-B074-B56312AFAE4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7088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Auto-truncate mode means that the database (1) is in the Simple recovery model, or no</a:t>
            </a:r>
            <a:r>
              <a:rPr lang="en-US" baseline="0" dirty="0"/>
              <a:t> full database backup since changing to Full or Bulked Logged model.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BA41D-AE03-4F1C-B074-B56312AFAE4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904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>
            <a:spLocks noChangeAspect="1"/>
          </p:cNvSpPr>
          <p:nvPr userDrawn="1"/>
        </p:nvSpPr>
        <p:spPr>
          <a:xfrm>
            <a:off x="6555600" y="-359913"/>
            <a:ext cx="5324000" cy="7200000"/>
          </a:xfrm>
          <a:prstGeom prst="rect">
            <a:avLst/>
          </a:prstGeom>
          <a:blipFill>
            <a:blip r:embed="rId2">
              <a:alphaModFix amt="20000"/>
            </a:blip>
            <a:stretch>
              <a:fillRect/>
            </a:stretch>
          </a:blipFill>
        </p:spPr>
        <p:txBody>
          <a:bodyPr lIns="0" tIns="0" rIns="0" bIns="0" rtlCol="0" anchor="ctr">
            <a:spAutoFit/>
          </a:bodyPr>
          <a:lstStyle/>
          <a:p>
            <a:pPr algn="l"/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9907" y="3779838"/>
            <a:ext cx="10800218" cy="2339975"/>
          </a:xfrm>
        </p:spPr>
        <p:txBody>
          <a:bodyPr anchor="b">
            <a:noAutofit/>
          </a:bodyPr>
          <a:lstStyle>
            <a:lvl1pPr algn="l">
              <a:defRPr sz="6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61157" y="360588"/>
            <a:ext cx="10799762" cy="1079500"/>
          </a:xfrm>
        </p:spPr>
        <p:txBody>
          <a:bodyPr anchor="t">
            <a:noAutofit/>
          </a:bodyPr>
          <a:lstStyle>
            <a:lvl1pPr algn="l">
              <a:defRPr lang="en-US" sz="4000" b="0" kern="1200" dirty="0" smtClean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73244" y="3060087"/>
            <a:ext cx="2486881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730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>
            <a:spLocks noChangeAspect="1"/>
          </p:cNvSpPr>
          <p:nvPr userDrawn="1"/>
        </p:nvSpPr>
        <p:spPr>
          <a:xfrm>
            <a:off x="-360000" y="-359913"/>
            <a:ext cx="5324000" cy="7200000"/>
          </a:xfrm>
          <a:prstGeom prst="rect">
            <a:avLst/>
          </a:prstGeom>
          <a:blipFill>
            <a:blip r:embed="rId2">
              <a:alphaModFix amt="20000"/>
            </a:blip>
            <a:stretch>
              <a:fillRect/>
            </a:stretch>
          </a:blipFill>
        </p:spPr>
        <p:txBody>
          <a:bodyPr lIns="0" tIns="0" rIns="0" bIns="0" rtlCol="0" anchor="ctr">
            <a:spAutoFit/>
          </a:bodyPr>
          <a:lstStyle/>
          <a:p>
            <a:pPr algn="l"/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364" y="360363"/>
            <a:ext cx="10799762" cy="5759449"/>
          </a:xfrm>
        </p:spPr>
        <p:txBody>
          <a:bodyPr anchor="ctr"/>
          <a:lstStyle>
            <a:lvl1pPr algn="r">
              <a:defRPr sz="6000" b="0" i="0" cap="none">
                <a:solidFill>
                  <a:schemeClr val="accent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10596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Font typeface="Wingdings" charset="2"/>
              <a:buNone/>
              <a:defRPr>
                <a:solidFill>
                  <a:schemeClr val="tx2"/>
                </a:solidFill>
              </a:defRPr>
            </a:lvl1pPr>
            <a:lvl2pPr marL="576027" indent="0">
              <a:buFont typeface="Wingdings" charset="2"/>
              <a:buNone/>
              <a:defRPr>
                <a:solidFill>
                  <a:srgbClr val="474947"/>
                </a:solidFill>
              </a:defRPr>
            </a:lvl2pPr>
            <a:lvl3pPr marL="1152053" indent="0">
              <a:buFont typeface="Wingdings" charset="2"/>
              <a:buNone/>
              <a:defRPr>
                <a:solidFill>
                  <a:srgbClr val="474947"/>
                </a:solidFill>
              </a:defRPr>
            </a:lvl3pPr>
            <a:lvl4pPr marL="1728079" indent="0">
              <a:buFont typeface="Wingdings" charset="2"/>
              <a:buNone/>
              <a:defRPr>
                <a:solidFill>
                  <a:srgbClr val="474947"/>
                </a:solidFill>
              </a:defRPr>
            </a:lvl4pPr>
            <a:lvl5pPr marL="2304105" indent="0">
              <a:buFont typeface="Wingdings" charset="2"/>
              <a:buNone/>
              <a:defRPr>
                <a:solidFill>
                  <a:srgbClr val="47494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65140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21537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125" y="360363"/>
            <a:ext cx="10800000" cy="5759450"/>
          </a:xfrm>
        </p:spPr>
        <p:txBody>
          <a:bodyPr/>
          <a:lstStyle>
            <a:lvl1pPr marL="0" indent="0">
              <a:buFont typeface="Wingdings" charset="2"/>
              <a:buNone/>
              <a:defRPr>
                <a:solidFill>
                  <a:schemeClr val="tx2"/>
                </a:solidFill>
              </a:defRPr>
            </a:lvl1pPr>
            <a:lvl2pPr marL="576027" indent="0">
              <a:buFont typeface="Wingdings" charset="2"/>
              <a:buNone/>
              <a:defRPr>
                <a:solidFill>
                  <a:srgbClr val="474947"/>
                </a:solidFill>
              </a:defRPr>
            </a:lvl2pPr>
            <a:lvl3pPr marL="1152053" indent="0">
              <a:buFont typeface="Wingdings" charset="2"/>
              <a:buNone/>
              <a:defRPr>
                <a:solidFill>
                  <a:srgbClr val="474947"/>
                </a:solidFill>
              </a:defRPr>
            </a:lvl3pPr>
            <a:lvl4pPr marL="1728079" indent="0">
              <a:buFont typeface="Wingdings" charset="2"/>
              <a:buNone/>
              <a:defRPr>
                <a:solidFill>
                  <a:srgbClr val="474947"/>
                </a:solidFill>
              </a:defRPr>
            </a:lvl4pPr>
            <a:lvl5pPr marL="2304105" indent="0">
              <a:buFont typeface="Wingdings" charset="2"/>
              <a:buNone/>
              <a:defRPr>
                <a:solidFill>
                  <a:srgbClr val="47494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90547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1038" y="1439863"/>
            <a:ext cx="5397726" cy="4679950"/>
          </a:xfrm>
        </p:spPr>
        <p:txBody>
          <a:bodyPr rIns="18000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268"/>
            </a:lvl6pPr>
            <a:lvl7pPr>
              <a:defRPr sz="2268"/>
            </a:lvl7pPr>
            <a:lvl8pPr>
              <a:defRPr sz="2268"/>
            </a:lvl8pPr>
            <a:lvl9pPr>
              <a:defRPr sz="226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761038" y="1439863"/>
            <a:ext cx="5399087" cy="4679950"/>
          </a:xfrm>
        </p:spPr>
        <p:txBody>
          <a:bodyPr lIns="18000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268"/>
            </a:lvl6pPr>
            <a:lvl7pPr>
              <a:defRPr sz="2268"/>
            </a:lvl7pPr>
            <a:lvl8pPr>
              <a:defRPr sz="2268"/>
            </a:lvl8pPr>
            <a:lvl9pPr>
              <a:defRPr sz="226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2983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986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wmf"/><Relationship Id="rId5" Type="http://schemas.openxmlformats.org/officeDocument/2006/relationships/slideLayout" Target="../slideLayouts/slideLayout5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1038" y="360363"/>
            <a:ext cx="10800000" cy="720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125" y="1439813"/>
            <a:ext cx="10800000" cy="4680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1587525" y="1153073"/>
            <a:ext cx="184731" cy="4413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268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855242954"/>
              </p:ext>
            </p:extLst>
          </p:nvPr>
        </p:nvGraphicFramePr>
        <p:xfrm>
          <a:off x="10713600" y="5940175"/>
          <a:ext cx="626616" cy="36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Image" r:id="rId10" imgW="2279520" imgH="1310400" progId="Photoshop.Image.18">
                  <p:embed/>
                </p:oleObj>
              </mc:Choice>
              <mc:Fallback>
                <p:oleObj name="Image" r:id="rId10" imgW="2279520" imgH="1310400" progId="Photoshop.Image.18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713600" y="5940175"/>
                        <a:ext cx="626616" cy="36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7766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4" r:id="rId4"/>
    <p:sldLayoutId id="2147483656" r:id="rId5"/>
    <p:sldLayoutId id="2147483652" r:id="rId6"/>
    <p:sldLayoutId id="2147483655" r:id="rId7"/>
  </p:sldLayoutIdLst>
  <p:txStyles>
    <p:titleStyle>
      <a:lvl1pPr algn="l" defTabSz="576026" rtl="0" eaLnBrk="1" latinLnBrk="0" hangingPunct="1"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576026" rtl="0" eaLnBrk="1" latinLnBrk="0" hangingPunct="1">
        <a:spcBef>
          <a:spcPct val="20000"/>
        </a:spcBef>
        <a:buFont typeface="Wingdings" charset="2"/>
        <a:buNone/>
        <a:defRPr sz="3600" kern="1200">
          <a:solidFill>
            <a:schemeClr val="tx2"/>
          </a:solidFill>
          <a:latin typeface="+mn-lt"/>
          <a:ea typeface="+mn-ea"/>
          <a:cs typeface="+mn-cs"/>
        </a:defRPr>
      </a:lvl1pPr>
      <a:lvl2pPr marL="576027" indent="0" algn="l" defTabSz="576026" rtl="0" eaLnBrk="1" latinLnBrk="0" hangingPunct="1">
        <a:spcBef>
          <a:spcPct val="20000"/>
        </a:spcBef>
        <a:buFont typeface="Wingdings" charset="2"/>
        <a:buNone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52053" indent="0" algn="l" defTabSz="576026" rtl="0" eaLnBrk="1" latinLnBrk="0" hangingPunct="1">
        <a:spcBef>
          <a:spcPct val="20000"/>
        </a:spcBef>
        <a:buFont typeface="Wingdings" charset="2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728079" indent="0" algn="l" defTabSz="576026" rtl="0" eaLnBrk="1" latinLnBrk="0" hangingPunct="1">
        <a:spcBef>
          <a:spcPct val="20000"/>
        </a:spcBef>
        <a:buFont typeface="Wingdings" charset="2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2304105" indent="0" algn="l" defTabSz="576026" rtl="0" eaLnBrk="1" latinLnBrk="0" hangingPunct="1">
        <a:spcBef>
          <a:spcPct val="20000"/>
        </a:spcBef>
        <a:buFont typeface="Wingdings" charset="2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3168145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744171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320197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4896223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1pPr>
      <a:lvl2pPr marL="576026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2pPr>
      <a:lvl3pPr marL="1152053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3pPr>
      <a:lvl4pPr marL="1728079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4pPr>
      <a:lvl5pPr marL="2304105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5pPr>
      <a:lvl6pPr marL="2880131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6pPr>
      <a:lvl7pPr marL="3456158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7pPr>
      <a:lvl8pPr marL="4032184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8pPr>
      <a:lvl9pPr marL="4608210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629" userDrawn="1">
          <p15:clr>
            <a:srgbClr val="F26B43"/>
          </p15:clr>
        </p15:guide>
        <p15:guide id="3" pos="7030" userDrawn="1">
          <p15:clr>
            <a:srgbClr val="F26B43"/>
          </p15:clr>
        </p15:guide>
        <p15:guide id="4" pos="227" userDrawn="1">
          <p15:clr>
            <a:srgbClr val="F26B43"/>
          </p15:clr>
        </p15:guide>
        <p15:guide id="5" orient="horz" pos="227" userDrawn="1">
          <p15:clr>
            <a:srgbClr val="F26B43"/>
          </p15:clr>
        </p15:guide>
        <p15:guide id="7" orient="horz" pos="680" userDrawn="1">
          <p15:clr>
            <a:srgbClr val="F26B43"/>
          </p15:clr>
        </p15:guide>
        <p15:guide id="8" orient="horz" pos="907" userDrawn="1">
          <p15:clr>
            <a:srgbClr val="F26B43"/>
          </p15:clr>
        </p15:guide>
        <p15:guide id="9" orient="horz" pos="3855" userDrawn="1">
          <p15:clr>
            <a:srgbClr val="F26B43"/>
          </p15:clr>
        </p15:guide>
        <p15:guide id="10" orient="horz" pos="204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emf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hyperlink" Target="https://sqlperformance.com/2013/11/sql-performance/transaction-log-monitoring" TargetMode="Externa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://www.tf3604.com/optimizer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7BC17-A4CB-4C5C-8189-2BD06BE3E4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accent1"/>
                </a:solidFill>
              </a:rPr>
              <a:t>Brian Hansen</a:t>
            </a:r>
            <a:br>
              <a:rPr lang="en-US" sz="3200" dirty="0">
                <a:solidFill>
                  <a:schemeClr val="accent1"/>
                </a:solidFill>
              </a:rPr>
            </a:br>
            <a:r>
              <a:rPr lang="en-US" sz="3200" dirty="0">
                <a:solidFill>
                  <a:schemeClr val="accent1"/>
                </a:solidFill>
              </a:rPr>
              <a:t>brian@tf3604.com</a:t>
            </a:r>
            <a:br>
              <a:rPr lang="en-US" sz="3200" dirty="0">
                <a:solidFill>
                  <a:schemeClr val="accent1"/>
                </a:solidFill>
              </a:rPr>
            </a:br>
            <a:r>
              <a:rPr lang="en-US" sz="3200" dirty="0">
                <a:solidFill>
                  <a:schemeClr val="accent1"/>
                </a:solidFill>
              </a:rPr>
              <a:t>@tf3604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0DE922-DD41-46E4-A789-EAF96778AB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6000" dirty="0"/>
              <a:t>Visualize Your Transaction Log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C0FC99-58B7-4BAC-A4C4-1F44433F31BD}"/>
              </a:ext>
            </a:extLst>
          </p:cNvPr>
          <p:cNvSpPr txBox="1"/>
          <p:nvPr/>
        </p:nvSpPr>
        <p:spPr>
          <a:xfrm>
            <a:off x="8392092" y="5196483"/>
            <a:ext cx="27680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SQL Saturday #631</a:t>
            </a:r>
          </a:p>
          <a:p>
            <a:pPr algn="r"/>
            <a:r>
              <a:rPr lang="en-US" dirty="0"/>
              <a:t>Wausau, Wisconsin</a:t>
            </a:r>
          </a:p>
          <a:p>
            <a:pPr algn="r"/>
            <a:r>
              <a:rPr lang="en-US"/>
              <a:t>16 September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385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9" y="1512041"/>
            <a:ext cx="5009363" cy="4276616"/>
          </a:xfrm>
          <a:noFill/>
        </p:spPr>
        <p:txBody>
          <a:bodyPr>
            <a:normAutofit fontScale="92500" lnSpcReduction="2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VLFs can be in one of several statuses: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2D050"/>
                </a:solidFill>
              </a:rPr>
              <a:t>Inactive (never used)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2D050"/>
                </a:solidFill>
              </a:rPr>
              <a:t>Inactive (previously used)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C000"/>
                </a:solidFill>
              </a:rPr>
              <a:t>Active (current)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Active (not usable)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Only one VLF is current at a time.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3980" cy="44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255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9" y="1512041"/>
            <a:ext cx="4940997" cy="4276616"/>
          </a:xfrm>
          <a:noFill/>
        </p:spPr>
        <p:txBody>
          <a:bodyPr>
            <a:normAutofit fontScale="85000"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VLFs can be in one of several statuses: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2D050"/>
                </a:solidFill>
              </a:rPr>
              <a:t>Inactive (never used)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2D050"/>
                </a:solidFill>
              </a:rPr>
              <a:t>Inactive (previously used)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C000"/>
                </a:solidFill>
              </a:rPr>
              <a:t>Active (current)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Active (not usable)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Only one VLF is current at a time.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VLFs are numbered.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3980" cy="44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801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9" y="1512041"/>
            <a:ext cx="4770081" cy="4276616"/>
          </a:xfrm>
          <a:noFill/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As more records are added to the log, additional VLFs are allocated.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2977" cy="4422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214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9" y="1512041"/>
            <a:ext cx="4778626" cy="4276616"/>
          </a:xfrm>
          <a:noFill/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As more records are added to the log, additional VLFs are allocated.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3980" cy="44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474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9" y="1512041"/>
            <a:ext cx="4881176" cy="4276616"/>
          </a:xfrm>
          <a:noFill/>
        </p:spPr>
        <p:txBody>
          <a:bodyPr>
            <a:normAutofit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As more records are added to the log, additional VLFs are put in use.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Writing to the log is circular so long as VLF are available.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What happens next?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3980" cy="44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6487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36920" y="1512041"/>
            <a:ext cx="5623133" cy="4276616"/>
          </a:xfrm>
          <a:noFill/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 log file has to grow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More VLFs are added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1898070" cy="4434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5122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28374" y="1512041"/>
            <a:ext cx="5383849" cy="4276616"/>
          </a:xfrm>
          <a:noFill/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 log file has to grow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More VLFs are added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Eventually the log will be “truncated” or “cleared”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40" y="1339236"/>
            <a:ext cx="1893565" cy="44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5398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of the Transaction 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6777" y="1512041"/>
            <a:ext cx="4178893" cy="1052157"/>
          </a:xfrm>
        </p:spPr>
        <p:txBody>
          <a:bodyPr>
            <a:normAutofit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VLFs are also structured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3980" cy="44237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3239" y="3233552"/>
            <a:ext cx="4314605" cy="1364848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4296978" y="3902041"/>
            <a:ext cx="1107953" cy="13936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1452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VLF 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3143" y="3738185"/>
            <a:ext cx="8691073" cy="2200706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Again there is a header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Then a series of log blocks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In 512 byte increments up to 60K in size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7738910" cy="2246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1402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Block 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0216" y="3738185"/>
            <a:ext cx="9443103" cy="2200706"/>
          </a:xfrm>
        </p:spPr>
        <p:txBody>
          <a:bodyPr>
            <a:normAutofit fontScale="92500"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As expected, starts with a header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Then a series of log records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Completely variable in size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And an index to the log records (slot array)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2139" y="1341489"/>
            <a:ext cx="7738910" cy="2246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44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72139" y="1512041"/>
            <a:ext cx="7776210" cy="1971338"/>
          </a:xfrm>
          <a:prstGeom prst="rect">
            <a:avLst/>
          </a:prstGeom>
        </p:spPr>
        <p:txBody>
          <a:bodyPr vert="horz" lIns="86402" tIns="43201" rIns="86402" bIns="43201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35" dirty="0"/>
              <a:t>15+ Years working with SQL Server</a:t>
            </a:r>
          </a:p>
          <a:p>
            <a:pPr lvl="1"/>
            <a:r>
              <a:rPr lang="en-US" sz="2457" dirty="0"/>
              <a:t>Development work since 7.0</a:t>
            </a:r>
          </a:p>
          <a:p>
            <a:pPr lvl="1"/>
            <a:r>
              <a:rPr lang="en-US" sz="2457" dirty="0"/>
              <a:t>Administration going back to 6.5</a:t>
            </a:r>
          </a:p>
          <a:p>
            <a:pPr lvl="1"/>
            <a:r>
              <a:rPr lang="en-US" sz="2457" dirty="0"/>
              <a:t>Fascinated with SQL internals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Brian Hansen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91304" y="3499202"/>
            <a:ext cx="2805790" cy="932385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2139" y="4077714"/>
            <a:ext cx="378721" cy="3075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2139" y="3494807"/>
            <a:ext cx="378721" cy="37872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2140" y="4543907"/>
            <a:ext cx="2367147" cy="570650"/>
          </a:xfrm>
          <a:prstGeom prst="rect">
            <a:avLst/>
          </a:prstGeom>
        </p:spPr>
      </p:pic>
      <p:sp>
        <p:nvSpPr>
          <p:cNvPr id="14" name="Content Placeholder 2"/>
          <p:cNvSpPr txBox="1">
            <a:spLocks/>
          </p:cNvSpPr>
          <p:nvPr/>
        </p:nvSpPr>
        <p:spPr>
          <a:xfrm>
            <a:off x="2408162" y="3990003"/>
            <a:ext cx="3662247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@tf3604.com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2408163" y="3532661"/>
            <a:ext cx="3662247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brian@tf3604.com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6391304" y="4474498"/>
            <a:ext cx="2996559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children.org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1440129" y="5186238"/>
            <a:ext cx="8640232" cy="426706"/>
          </a:xfrm>
          <a:prstGeom prst="rect">
            <a:avLst/>
          </a:prstGeom>
        </p:spPr>
        <p:txBody>
          <a:bodyPr vert="horz" lIns="86402" tIns="43201" rIns="86402" bIns="43201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35" dirty="0"/>
              <a:t>www.tf3604.com/log</a:t>
            </a:r>
          </a:p>
        </p:txBody>
      </p:sp>
    </p:spTree>
    <p:extLst>
      <p:ext uri="{BB962C8B-B14F-4D97-AF65-F5344CB8AC3E}">
        <p14:creationId xmlns:p14="http://schemas.microsoft.com/office/powerpoint/2010/main" val="23154869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Record Detail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8403" y="3587950"/>
            <a:ext cx="9408919" cy="2200706"/>
          </a:xfrm>
        </p:spPr>
        <p:txBody>
          <a:bodyPr>
            <a:normAutofit fontScale="92500" lnSpcReduction="2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Of course, a header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Record type, transaction ID, length, pointer to previous transaction record, etc.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Payload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Before/after image of changes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7747722" cy="2246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1211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Sequence Number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Each log record can be uniquely identified by its Log Sequence Number (LSN)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An LSN is composed of three parts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VLF number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Log Block offset (512-byte chunks, not necessarily contiguous)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Log Record number (slot number)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 LSN is, in a very real way, a pointer into the (logical) log file</a:t>
            </a:r>
          </a:p>
        </p:txBody>
      </p:sp>
    </p:spTree>
    <p:extLst>
      <p:ext uri="{BB962C8B-B14F-4D97-AF65-F5344CB8AC3E}">
        <p14:creationId xmlns:p14="http://schemas.microsoft.com/office/powerpoint/2010/main" val="35581441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LSN Representations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1038" y="1207432"/>
            <a:ext cx="7776210" cy="594016"/>
          </a:xfrm>
        </p:spPr>
        <p:txBody>
          <a:bodyPr/>
          <a:lstStyle/>
          <a:p>
            <a:r>
              <a:rPr lang="en-US" dirty="0"/>
              <a:t>Four common ways to express an LSN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1231912"/>
              </p:ext>
            </p:extLst>
          </p:nvPr>
        </p:nvGraphicFramePr>
        <p:xfrm>
          <a:off x="360244" y="1928519"/>
          <a:ext cx="10799999" cy="21068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45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50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0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1765">
                <a:tc>
                  <a:txBody>
                    <a:bodyPr/>
                    <a:lstStyle/>
                    <a:p>
                      <a:r>
                        <a:rPr lang="en-US" sz="2100" dirty="0"/>
                        <a:t>Format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Example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Common uses</a:t>
                      </a:r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1765">
                <a:tc>
                  <a:txBody>
                    <a:bodyPr/>
                    <a:lstStyle/>
                    <a:p>
                      <a:r>
                        <a:rPr lang="en-US" sz="2100" dirty="0"/>
                        <a:t>Colon-separated (hexadecimal)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pPr marL="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000001c0:0000006b:0005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Log management</a:t>
                      </a:r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1765">
                <a:tc>
                  <a:txBody>
                    <a:bodyPr/>
                    <a:lstStyle/>
                    <a:p>
                      <a:r>
                        <a:rPr lang="en-US" sz="2100" dirty="0"/>
                        <a:t>Hexadecimal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pPr marL="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0x000001c00000006b0005</a:t>
                      </a:r>
                      <a:endParaRPr lang="en-US" sz="2100" dirty="0"/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Change data capture</a:t>
                      </a:r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1765">
                <a:tc>
                  <a:txBody>
                    <a:bodyPr/>
                    <a:lstStyle/>
                    <a:p>
                      <a:r>
                        <a:rPr lang="en-US" sz="2100" dirty="0"/>
                        <a:t>Decimal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448000000010700005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Backup</a:t>
                      </a:r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1048">
                <a:tc>
                  <a:txBody>
                    <a:bodyPr/>
                    <a:lstStyle/>
                    <a:p>
                      <a:r>
                        <a:rPr lang="en-US" sz="2100" dirty="0"/>
                        <a:t>Colon-separated (decimal)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448:107:5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Input to </a:t>
                      </a:r>
                      <a:r>
                        <a:rPr lang="en-US" sz="2100" dirty="0" err="1"/>
                        <a:t>fn_dblog</a:t>
                      </a:r>
                      <a:endParaRPr lang="en-US" sz="2100" dirty="0"/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val="3543017676"/>
                  </a:ext>
                </a:extLst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361038" y="4968550"/>
            <a:ext cx="7776210" cy="594016"/>
          </a:xfrm>
          <a:prstGeom prst="rect">
            <a:avLst/>
          </a:prstGeom>
        </p:spPr>
        <p:txBody>
          <a:bodyPr vert="horz" lIns="86402" tIns="43201" rIns="86402" bIns="43201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35" dirty="0"/>
              <a:t>These four LSNs are equivalent</a:t>
            </a:r>
          </a:p>
        </p:txBody>
      </p:sp>
    </p:spTree>
    <p:extLst>
      <p:ext uri="{BB962C8B-B14F-4D97-AF65-F5344CB8AC3E}">
        <p14:creationId xmlns:p14="http://schemas.microsoft.com/office/powerpoint/2010/main" val="35476265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LSN Converter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159" y="1561932"/>
            <a:ext cx="7198170" cy="335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1870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DBCC LOGINFO(‘</a:t>
            </a:r>
            <a:r>
              <a:rPr lang="en-US" dirty="0" err="1"/>
              <a:t>db_name</a:t>
            </a:r>
            <a:r>
              <a:rPr lang="en-US" dirty="0"/>
              <a:t>’)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72139" y="1330537"/>
            <a:ext cx="7776210" cy="639017"/>
          </a:xfrm>
        </p:spPr>
        <p:txBody>
          <a:bodyPr/>
          <a:lstStyle/>
          <a:p>
            <a:r>
              <a:rPr lang="en-US" dirty="0"/>
              <a:t>Returns one row per VLF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969553"/>
            <a:ext cx="7623206" cy="3433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4672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DBCC LOGINFO</a:t>
            </a:r>
          </a:p>
          <a:p>
            <a:r>
              <a:rPr lang="en-US" dirty="0"/>
              <a:t>	</a:t>
            </a:r>
            <a:r>
              <a:rPr lang="en-US"/>
              <a:t>	+ Log File Visualizer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010" y="2101657"/>
            <a:ext cx="7198170" cy="335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4487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fn_dblog</a:t>
            </a:r>
            <a:r>
              <a:rPr lang="en-US" dirty="0"/>
              <a:t>(</a:t>
            </a:r>
            <a:r>
              <a:rPr lang="en-US" dirty="0" err="1"/>
              <a:t>start_lsn</a:t>
            </a:r>
            <a:r>
              <a:rPr lang="en-US" dirty="0"/>
              <a:t>, </a:t>
            </a:r>
            <a:r>
              <a:rPr lang="en-US" dirty="0" err="1"/>
              <a:t>end_lsn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72139" y="1320036"/>
            <a:ext cx="7776210" cy="666018"/>
          </a:xfrm>
        </p:spPr>
        <p:txBody>
          <a:bodyPr/>
          <a:lstStyle/>
          <a:p>
            <a:r>
              <a:rPr lang="en-US" dirty="0"/>
              <a:t>Returns one row per log record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914052"/>
            <a:ext cx="7524203" cy="381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0728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fn_dblog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159" y="1561932"/>
            <a:ext cx="7198170" cy="335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2957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command/function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DBCC SQLPERF(LOGSPACE)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Log size, percent used per database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err="1"/>
              <a:t>fn_dump_dblog</a:t>
            </a:r>
            <a:endParaRPr lang="en-US" dirty="0"/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Similar to </a:t>
            </a:r>
            <a:r>
              <a:rPr lang="en-US" dirty="0" err="1"/>
              <a:t>fn_dblog</a:t>
            </a:r>
            <a:r>
              <a:rPr lang="en-US" dirty="0"/>
              <a:t>, but reads from backup file</a:t>
            </a:r>
          </a:p>
        </p:txBody>
      </p:sp>
    </p:spTree>
    <p:extLst>
      <p:ext uri="{BB962C8B-B14F-4D97-AF65-F5344CB8AC3E}">
        <p14:creationId xmlns:p14="http://schemas.microsoft.com/office/powerpoint/2010/main" val="14226302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Process of writing dirty pages from the buffer pool to disk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Irrespective of transaction completion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264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Purpose of the transaction log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Organization of the transaction log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Flushing &amp; clearing the log / checkpoints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Rollback operations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VLF fragmentation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Log monitoring</a:t>
            </a:r>
          </a:p>
        </p:txBody>
      </p:sp>
    </p:spTree>
    <p:extLst>
      <p:ext uri="{BB962C8B-B14F-4D97-AF65-F5344CB8AC3E}">
        <p14:creationId xmlns:p14="http://schemas.microsoft.com/office/powerpoint/2010/main" val="38168732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Checkpoint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Automatic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Period background thread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Instance-wide [</a:t>
            </a:r>
            <a:r>
              <a:rPr lang="en-US" sz="2400" dirty="0" err="1">
                <a:solidFill>
                  <a:srgbClr val="8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sp_configure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'recovery interval (min)'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2</a:t>
            </a:r>
            <a:r>
              <a:rPr lang="en-US" dirty="0"/>
              <a:t>]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Indirect (2012+)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Database-specific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[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alter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database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myDB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target_recovery_time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2 </a:t>
            </a:r>
            <a:r>
              <a:rPr lang="en-US" sz="2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minutes</a:t>
            </a:r>
            <a:r>
              <a:rPr lang="en-US" dirty="0"/>
              <a:t>]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Off by default in 2012, 2014; on by default in 2016+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Internal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During operations such as backup, snapshots, shutdown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Manual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CHECKPOINT command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2976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Checkpoint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</a:rPr>
              <a:t>Write to log: checkpoint start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Also info about any uncommitted transactions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Flush the log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Identify dirty pages; write to disk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</a:rPr>
              <a:t>Update boot page with LSN corresponding to checkpoint start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(If SIMPLE recovery) clear the log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</a:rPr>
              <a:t>Write to log: checkpoint finish</a:t>
            </a:r>
          </a:p>
        </p:txBody>
      </p:sp>
    </p:spTree>
    <p:extLst>
      <p:ext uri="{BB962C8B-B14F-4D97-AF65-F5344CB8AC3E}">
        <p14:creationId xmlns:p14="http://schemas.microsoft.com/office/powerpoint/2010/main" val="26938078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Flushing the 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Flushing = closing a log block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Triggers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60K limit reached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Transaction commits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Transaction rollbacks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Checkpoint</a:t>
            </a:r>
          </a:p>
        </p:txBody>
      </p:sp>
    </p:spTree>
    <p:extLst>
      <p:ext uri="{BB962C8B-B14F-4D97-AF65-F5344CB8AC3E}">
        <p14:creationId xmlns:p14="http://schemas.microsoft.com/office/powerpoint/2010/main" val="33775370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Recovery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Impacts how SQL logs changes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Simple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Full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Bulk-logged</a:t>
            </a:r>
          </a:p>
        </p:txBody>
      </p:sp>
    </p:spTree>
    <p:extLst>
      <p:ext uri="{BB962C8B-B14F-4D97-AF65-F5344CB8AC3E}">
        <p14:creationId xmlns:p14="http://schemas.microsoft.com/office/powerpoint/2010/main" val="19149487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Recovery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Commonly used for test systems or low-volume production systems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What is your recovery point objective?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All changes logged, but can be “discarded” on commit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Can only recover to the latest full backup</a:t>
            </a:r>
          </a:p>
        </p:txBody>
      </p:sp>
    </p:spTree>
    <p:extLst>
      <p:ext uri="{BB962C8B-B14F-4D97-AF65-F5344CB8AC3E}">
        <p14:creationId xmlns:p14="http://schemas.microsoft.com/office/powerpoint/2010/main" val="16531440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Recovery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Probably the most common recovery model for production systems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What is your recovery point objective?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Log records must be kept until log backup completed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Can recover to an arbitrary point in time</a:t>
            </a:r>
          </a:p>
        </p:txBody>
      </p:sp>
    </p:spTree>
    <p:extLst>
      <p:ext uri="{BB962C8B-B14F-4D97-AF65-F5344CB8AC3E}">
        <p14:creationId xmlns:p14="http://schemas.microsoft.com/office/powerpoint/2010/main" val="15975102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Bulk-logged Recovery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Not frequently used, perhaps temporarily during maintenance windows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What is your recovery point objective?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Similar to full model, but some changes are only “noted” rather than fully logged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Log backups still include all changes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Point-in-time recovery not possible</a:t>
            </a:r>
          </a:p>
        </p:txBody>
      </p:sp>
    </p:spTree>
    <p:extLst>
      <p:ext uri="{BB962C8B-B14F-4D97-AF65-F5344CB8AC3E}">
        <p14:creationId xmlns:p14="http://schemas.microsoft.com/office/powerpoint/2010/main" val="39510717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Clearing* the Log (aka Truncating*)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1038" y="1111463"/>
            <a:ext cx="10800000" cy="4554399"/>
          </a:xfrm>
        </p:spPr>
        <p:txBody>
          <a:bodyPr>
            <a:normAutofit fontScale="85000" lnSpcReduction="2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Marks unneeded portions of log as inactive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Triggers: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Simple recovery**: Checkpoint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Full/bulked-log: Log Backup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Change from Full or Bulked Logged to Simple***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Why can’t the log clear?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Pending log backup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Active replication / CDC / AG / mirroring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Long-running transaction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See </a:t>
            </a:r>
            <a:r>
              <a:rPr lang="en-US" sz="189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sys.databases.log_reuse_wait_desc</a:t>
            </a:r>
            <a:endParaRPr lang="en-US" sz="189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13431" y="5016381"/>
            <a:ext cx="4500170" cy="128379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86402" tIns="43201" rIns="86402" bIns="43201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001" indent="0">
              <a:buNone/>
            </a:pPr>
            <a:r>
              <a:rPr lang="en-US" sz="1701" dirty="0"/>
              <a:t>* Horribly misnamed!  This process clears nothing and truncates nothing.</a:t>
            </a:r>
          </a:p>
          <a:p>
            <a:pPr marL="54001" indent="0">
              <a:buNone/>
            </a:pPr>
            <a:r>
              <a:rPr lang="en-US" sz="1701" dirty="0"/>
              <a:t>** More technically, when in “auto-truncate” mode.</a:t>
            </a:r>
          </a:p>
          <a:p>
            <a:pPr marL="54001" indent="0">
              <a:buNone/>
            </a:pPr>
            <a:r>
              <a:rPr lang="en-US" sz="1701" dirty="0"/>
              <a:t>*** But this breaks the backup chain!</a:t>
            </a:r>
          </a:p>
        </p:txBody>
      </p:sp>
    </p:spTree>
    <p:extLst>
      <p:ext uri="{BB962C8B-B14F-4D97-AF65-F5344CB8AC3E}">
        <p14:creationId xmlns:p14="http://schemas.microsoft.com/office/powerpoint/2010/main" val="25690461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recovery</a:t>
            </a:r>
          </a:p>
          <a:p>
            <a:r>
              <a:rPr lang="en-US" dirty="0"/>
              <a:t>Full recovery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692" y="1861695"/>
            <a:ext cx="7198170" cy="335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006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Back a Transaction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When a transaction cannot complete, it must rollback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ROLLBACK TRANSACTION command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Connection is abandoned</a:t>
            </a:r>
          </a:p>
          <a:p>
            <a:pPr marL="1494953" lvl="2" indent="-342900">
              <a:buFont typeface="Arial" panose="020B0604020202020204" pitchFamily="34" charset="0"/>
              <a:buChar char="•"/>
            </a:pPr>
            <a:r>
              <a:rPr lang="en-US" dirty="0"/>
              <a:t>Network failure, KILL, severe errors, client crash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Non-graceful shutdown of SQL (crash recovery)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Restore operations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Rollback operations are single-threaded</a:t>
            </a:r>
          </a:p>
        </p:txBody>
      </p:sp>
    </p:spTree>
    <p:extLst>
      <p:ext uri="{BB962C8B-B14F-4D97-AF65-F5344CB8AC3E}">
        <p14:creationId xmlns:p14="http://schemas.microsoft.com/office/powerpoint/2010/main" val="3290201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 of the Transaction 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Primary purposes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Durability</a:t>
            </a:r>
          </a:p>
          <a:p>
            <a:pPr marL="1494953" lvl="2" indent="-342900">
              <a:buFont typeface="Arial" panose="020B0604020202020204" pitchFamily="34" charset="0"/>
              <a:buChar char="•"/>
            </a:pPr>
            <a:r>
              <a:rPr lang="en-US" dirty="0"/>
              <a:t>Write-ahead logging</a:t>
            </a:r>
          </a:p>
          <a:p>
            <a:pPr marL="1494953" lvl="2" indent="-342900">
              <a:buFont typeface="Arial" panose="020B0604020202020204" pitchFamily="34" charset="0"/>
              <a:buChar char="•"/>
            </a:pPr>
            <a:r>
              <a:rPr lang="en-US" dirty="0"/>
              <a:t>Crash recovery / restore operations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Atomicity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Thought experiment</a:t>
            </a:r>
          </a:p>
          <a:p>
            <a:pPr marL="1494953" lvl="2" indent="-342900">
              <a:buFont typeface="Arial" panose="020B0604020202020204" pitchFamily="34" charset="0"/>
              <a:buChar char="•"/>
            </a:pPr>
            <a:r>
              <a:rPr lang="en-US" dirty="0"/>
              <a:t>What would SQL be like without a transaction log?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Secondary purposes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Log reader (replication, CDC)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Mirroring / Availability Groups / log shipping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Snapshots</a:t>
            </a:r>
          </a:p>
        </p:txBody>
      </p:sp>
    </p:spTree>
    <p:extLst>
      <p:ext uri="{BB962C8B-B14F-4D97-AF65-F5344CB8AC3E}">
        <p14:creationId xmlns:p14="http://schemas.microsoft.com/office/powerpoint/2010/main" val="12437690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Back a Transaction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2878" y="1512041"/>
            <a:ext cx="5160722" cy="4276616"/>
          </a:xfrm>
        </p:spPr>
        <p:txBody>
          <a:bodyPr>
            <a:normAutofit fontScale="92500"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Log records form a reverse linked list of operations within a transaction.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Let’s suppose the yellow transaction needs to roll back.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 first record is for “begin transaction.”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101" y="1449039"/>
            <a:ext cx="3755584" cy="275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4833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Back a Transaction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2878" y="1512041"/>
            <a:ext cx="5026815" cy="4276616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300" dirty="0"/>
              <a:t>SQL Server finds the last log record for the transaction.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300" dirty="0"/>
              <a:t>SQL reverses the operation in the buffer pool.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101" y="1449039"/>
            <a:ext cx="3755584" cy="275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7765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Back a Transaction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2878" y="1512041"/>
            <a:ext cx="5291735" cy="4276616"/>
          </a:xfrm>
        </p:spPr>
        <p:txBody>
          <a:bodyPr>
            <a:normAutofit fontScale="92500"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Creates a new log record indicating that the operation was undone. This is called a “Compensation” record (or “anti-operation”).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This record then points back to the second-to-last record.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099" y="1451559"/>
            <a:ext cx="3758502" cy="3062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8138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Back a Transaction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2878" y="1512041"/>
            <a:ext cx="5160722" cy="4276616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300" dirty="0"/>
              <a:t>The second to last operation is undone, and a compensation record is written that points back to the first record (the “begin transaction”).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099" y="1451559"/>
            <a:ext cx="3758502" cy="3305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7837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Back a Transaction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2878" y="1512041"/>
            <a:ext cx="5035361" cy="4276616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300" dirty="0"/>
              <a:t>Finally, an “abort transaction” log record is written.  It also points back to the “begin transaction” record.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099" y="1451559"/>
            <a:ext cx="3758502" cy="34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4919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Back a Transaction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Key takeaways: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Rollback operations generate log records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As the initial operations are performed, SQL Server will “reserve” log space to ensure that a rollback is possible.</a:t>
            </a:r>
          </a:p>
          <a:p>
            <a:pPr marL="1609253" lvl="2" indent="-457200">
              <a:buFont typeface="Arial" panose="020B0604020202020204" pitchFamily="34" charset="0"/>
              <a:buChar char="•"/>
            </a:pPr>
            <a:r>
              <a:rPr lang="en-US" dirty="0"/>
              <a:t>Very large DML operations will reserve a lot of log space (and will prevent the log from clearing while in process).  Often better to split up into </a:t>
            </a:r>
            <a:r>
              <a:rPr lang="en-US"/>
              <a:t>smaller transactions.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55833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Rollback operations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159" y="1561932"/>
            <a:ext cx="7198170" cy="335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89561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new VLFs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72139" y="1512041"/>
            <a:ext cx="7776210" cy="495013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My transaction log grew.  How many VLFs?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2690823"/>
              </p:ext>
            </p:extLst>
          </p:nvPr>
        </p:nvGraphicFramePr>
        <p:xfrm>
          <a:off x="2570922" y="2100056"/>
          <a:ext cx="6069400" cy="22470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34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34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6176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Log</a:t>
                      </a:r>
                      <a:r>
                        <a:rPr lang="en-US" sz="2400" baseline="0" dirty="0"/>
                        <a:t> growth size</a:t>
                      </a:r>
                      <a:endParaRPr lang="en-US" sz="2400" dirty="0"/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New</a:t>
                      </a:r>
                      <a:r>
                        <a:rPr lang="en-US" sz="2400" baseline="0" dirty="0"/>
                        <a:t> VLFs created</a:t>
                      </a:r>
                      <a:endParaRPr lang="en-US" sz="2400" dirty="0"/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176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 to 64 MB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</a:t>
                      </a:r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76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64 MB to 1 GB</a:t>
                      </a:r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8</a:t>
                      </a:r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176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Greater</a:t>
                      </a:r>
                      <a:r>
                        <a:rPr lang="en-US" sz="2400" baseline="0" dirty="0"/>
                        <a:t> than 1 GB</a:t>
                      </a:r>
                      <a:endParaRPr lang="en-US" sz="2400" dirty="0"/>
                    </a:p>
                  </a:txBody>
                  <a:tcPr marL="86402" marR="86402" marT="43201" marB="4320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16</a:t>
                      </a:r>
                    </a:p>
                  </a:txBody>
                  <a:tcPr marL="86402" marR="86402" marT="43201" marB="4320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1872139" y="4347122"/>
            <a:ext cx="7776210" cy="1953053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3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6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3100" dirty="0"/>
              <a:t>Special case for SQL 2014+</a:t>
            </a:r>
          </a:p>
          <a:p>
            <a:pPr>
              <a:spcBef>
                <a:spcPts val="0"/>
              </a:spcBef>
            </a:pPr>
            <a:r>
              <a:rPr lang="en-US" sz="3100" dirty="0"/>
              <a:t>Compute current log size / growth amount</a:t>
            </a:r>
          </a:p>
          <a:p>
            <a:pPr>
              <a:spcBef>
                <a:spcPts val="0"/>
              </a:spcBef>
            </a:pPr>
            <a:r>
              <a:rPr lang="en-US" sz="3100" dirty="0"/>
              <a:t>If greater than 8, add only 1 new VLF</a:t>
            </a:r>
          </a:p>
        </p:txBody>
      </p:sp>
    </p:spTree>
    <p:extLst>
      <p:ext uri="{BB962C8B-B14F-4D97-AF65-F5344CB8AC3E}">
        <p14:creationId xmlns:p14="http://schemas.microsoft.com/office/powerpoint/2010/main" val="14999138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VLF Trade-Offs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Too many VLFs create performance problems (“VLF Fragmentation”)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Slows noticeably any time log is read</a:t>
            </a:r>
          </a:p>
          <a:p>
            <a:pPr marL="1494953" lvl="2" indent="-342900">
              <a:buFont typeface="Arial" panose="020B0604020202020204" pitchFamily="34" charset="0"/>
              <a:buChar char="•"/>
            </a:pPr>
            <a:r>
              <a:rPr lang="en-US" dirty="0"/>
              <a:t>Start-up time for database, log reader, backup &amp; restore, etc.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But smaller VLFs are faster to allocate (zero-</a:t>
            </a:r>
            <a:r>
              <a:rPr lang="en-US" dirty="0" err="1"/>
              <a:t>init</a:t>
            </a:r>
            <a:r>
              <a:rPr lang="en-US" dirty="0"/>
              <a:t>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Too few VLFs also create performance problems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Clearing the log, especially when long-running transactions are happening</a:t>
            </a:r>
          </a:p>
        </p:txBody>
      </p:sp>
    </p:spTree>
    <p:extLst>
      <p:ext uri="{BB962C8B-B14F-4D97-AF65-F5344CB8AC3E}">
        <p14:creationId xmlns:p14="http://schemas.microsoft.com/office/powerpoint/2010/main" val="421025920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Pre-Allocating the 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Why?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Eliminate VLF fragmentation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Avoid log growth during user operations</a:t>
            </a:r>
          </a:p>
          <a:p>
            <a:pPr marL="1494953" lvl="2" indent="-342900">
              <a:buFont typeface="Arial" panose="020B0604020202020204" pitchFamily="34" charset="0"/>
              <a:buChar char="•"/>
            </a:pPr>
            <a:r>
              <a:rPr lang="en-US" dirty="0"/>
              <a:t>Can be time-consuming due to zero-initialization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However, plan for auto-growth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Set reasonable auto-growth parameters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Fixed growth amount, not percentage</a:t>
            </a:r>
          </a:p>
        </p:txBody>
      </p:sp>
    </p:spTree>
    <p:extLst>
      <p:ext uri="{BB962C8B-B14F-4D97-AF65-F5344CB8AC3E}">
        <p14:creationId xmlns:p14="http://schemas.microsoft.com/office/powerpoint/2010/main" val="1244144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Goes in the Transaction Log?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u="sng" dirty="0"/>
              <a:t>Everything</a:t>
            </a:r>
            <a:r>
              <a:rPr lang="en-US" dirty="0"/>
              <a:t> that modifies the state </a:t>
            </a:r>
            <a:r>
              <a:rPr lang="en-US" u="sng" dirty="0"/>
              <a:t>any</a:t>
            </a:r>
            <a:r>
              <a:rPr lang="en-US" dirty="0"/>
              <a:t> database in SQL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Includes data to </a:t>
            </a:r>
            <a:r>
              <a:rPr lang="en-US" b="1" dirty="0"/>
              <a:t>redo</a:t>
            </a:r>
            <a:r>
              <a:rPr lang="en-US" dirty="0"/>
              <a:t> an operation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Includes data to </a:t>
            </a:r>
            <a:r>
              <a:rPr lang="en-US" b="1" dirty="0"/>
              <a:t>undo</a:t>
            </a:r>
            <a:r>
              <a:rPr lang="en-US" dirty="0"/>
              <a:t> an operation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68" dirty="0"/>
              <a:t>Very limited exceptions for some </a:t>
            </a:r>
            <a:r>
              <a:rPr lang="en-US" sz="2268" dirty="0" err="1"/>
              <a:t>tempdb</a:t>
            </a:r>
            <a:r>
              <a:rPr lang="en-US" sz="2268" dirty="0"/>
              <a:t> operations</a:t>
            </a:r>
          </a:p>
        </p:txBody>
      </p:sp>
    </p:spTree>
    <p:extLst>
      <p:ext uri="{BB962C8B-B14F-4D97-AF65-F5344CB8AC3E}">
        <p14:creationId xmlns:p14="http://schemas.microsoft.com/office/powerpoint/2010/main" val="268115616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VLF Fragmentation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159" y="1561932"/>
            <a:ext cx="7198170" cy="335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90380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Monitoring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Watch your VLF count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Monitor log size over time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Set SQL Alerts on: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Severity 17 errors (will alert on log full)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Error 5145</a:t>
            </a:r>
          </a:p>
          <a:p>
            <a:pPr lvl="2"/>
            <a:r>
              <a:rPr lang="en-US" sz="2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Autogrow</a:t>
            </a:r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of file '…' in database '…' was cancelled by user or timed out after xx milliseconds.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Error 5144</a:t>
            </a:r>
          </a:p>
          <a:p>
            <a:pPr lvl="2"/>
            <a:r>
              <a:rPr lang="en-US" sz="2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Autogrow</a:t>
            </a:r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of file </a:t>
            </a:r>
            <a:r>
              <a:rPr lang="en-US" sz="2000" dirty="0">
                <a:solidFill>
                  <a:srgbClr val="FF0000"/>
                </a:solidFill>
              </a:rPr>
              <a:t>'</a:t>
            </a:r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r>
              <a:rPr lang="en-US" sz="2000" dirty="0">
                <a:solidFill>
                  <a:srgbClr val="FF0000"/>
                </a:solidFill>
              </a:rPr>
              <a:t>'</a:t>
            </a:r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database </a:t>
            </a:r>
            <a:r>
              <a:rPr lang="en-US" sz="2000" dirty="0">
                <a:solidFill>
                  <a:srgbClr val="FF0000"/>
                </a:solidFill>
              </a:rPr>
              <a:t>'</a:t>
            </a:r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r>
              <a:rPr lang="en-US" sz="2000" dirty="0">
                <a:solidFill>
                  <a:srgbClr val="FF0000"/>
                </a:solidFill>
              </a:rPr>
              <a:t>'</a:t>
            </a:r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took xx milliseconds.</a:t>
            </a:r>
          </a:p>
        </p:txBody>
      </p:sp>
    </p:spTree>
    <p:extLst>
      <p:ext uri="{BB962C8B-B14F-4D97-AF65-F5344CB8AC3E}">
        <p14:creationId xmlns:p14="http://schemas.microsoft.com/office/powerpoint/2010/main" val="29652177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Monitoring, continued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err="1"/>
              <a:t>PerfMon</a:t>
            </a:r>
            <a:r>
              <a:rPr lang="en-US" dirty="0"/>
              <a:t> counters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One row per counter per database (plus rollup)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Paul Randal </a:t>
            </a:r>
            <a:r>
              <a:rPr lang="en-US" dirty="0">
                <a:hlinkClick r:id="rId2"/>
              </a:rPr>
              <a:t>explains</a:t>
            </a:r>
            <a:r>
              <a:rPr lang="en-US" dirty="0"/>
              <a:t> what to look for.</a:t>
            </a:r>
          </a:p>
          <a:p>
            <a:pPr lvl="1"/>
            <a:endParaRPr lang="en-US" dirty="0"/>
          </a:p>
          <a:p>
            <a:r>
              <a:rPr lang="en-US" sz="2268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 err="1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object_name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counter_name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instance_name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cntr_value</a:t>
            </a:r>
            <a:endParaRPr lang="en-US" sz="2268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268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 err="1">
                <a:solidFill>
                  <a:srgbClr val="00FF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sys</a:t>
            </a:r>
            <a:r>
              <a:rPr lang="en-US" sz="2268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268" dirty="0" err="1">
                <a:solidFill>
                  <a:srgbClr val="00FF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dm_os_performance_counters</a:t>
            </a:r>
            <a:endParaRPr lang="en-US" sz="2268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268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where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counter_name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</a:t>
            </a:r>
            <a:r>
              <a:rPr lang="en-US" sz="2268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268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'Log Growths'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'Log Shrinks'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'Percent Log Used'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'Log Flush Waits/sec'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'Log Bytes Flushed/sec'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268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268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'Log Flushes/sec'</a:t>
            </a:r>
            <a:r>
              <a:rPr lang="en-US" sz="2268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sz="2268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3/25/2017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7FD5303-69AD-2E4D-B18B-E5EED0F0A60B}" type="slidenum">
              <a:rPr lang="en-US" smtClean="0"/>
              <a:pPr/>
              <a:t>52</a:t>
            </a:fld>
            <a:r>
              <a:rPr lang="en-US"/>
              <a:t>  |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6741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038" y="360363"/>
            <a:ext cx="10800000" cy="7200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This presentation and supporting materials can be found at </a:t>
            </a:r>
            <a:r>
              <a:rPr lang="en-US" dirty="0">
                <a:hlinkClick r:id="rId2"/>
              </a:rPr>
              <a:t>www.tf3604.com/log</a:t>
            </a:r>
            <a:r>
              <a:rPr lang="en-US" dirty="0"/>
              <a:t>.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Slide deck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Scripts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Sample database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SQL Server Log File Visualizer </a:t>
            </a:r>
          </a:p>
          <a:p>
            <a:pPr lvl="2"/>
            <a:r>
              <a:rPr lang="en-US" sz="3200" dirty="0"/>
              <a:t>&amp; LSN Converter binaries </a:t>
            </a:r>
          </a:p>
          <a:p>
            <a:pPr lvl="2"/>
            <a:r>
              <a:rPr lang="en-US" sz="3200" dirty="0"/>
              <a:t>&amp; source</a:t>
            </a:r>
          </a:p>
          <a:p>
            <a:endParaRPr lang="en-US" dirty="0"/>
          </a:p>
          <a:p>
            <a:pPr algn="ctr"/>
            <a:r>
              <a:rPr lang="en-US" dirty="0">
                <a:solidFill>
                  <a:srgbClr val="0070C0"/>
                </a:solidFill>
              </a:rPr>
              <a:t>brian@tf3604.com	• @tf3604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C822F52-6710-4ACA-8426-1820611A2089}"/>
              </a:ext>
            </a:extLst>
          </p:cNvPr>
          <p:cNvGrpSpPr/>
          <p:nvPr/>
        </p:nvGrpSpPr>
        <p:grpSpPr>
          <a:xfrm>
            <a:off x="7159118" y="2155371"/>
            <a:ext cx="3554482" cy="2930337"/>
            <a:chOff x="7159118" y="2155371"/>
            <a:chExt cx="3554482" cy="293033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AF344B0-A78D-4CFC-9FC5-0F7400B2E2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59118" y="2155371"/>
              <a:ext cx="3554482" cy="2570887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ED2FEF1-8E23-44E9-A70D-FC3F7E53476E}"/>
                </a:ext>
              </a:extLst>
            </p:cNvPr>
            <p:cNvSpPr txBox="1"/>
            <p:nvPr/>
          </p:nvSpPr>
          <p:spPr>
            <a:xfrm flipH="1">
              <a:off x="7159118" y="4716376"/>
              <a:ext cx="35544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Have a happy eclipse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03352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vs Logical Log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Logical Log File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Always growing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Write once / read many</a:t>
            </a:r>
          </a:p>
          <a:p>
            <a:pPr marL="1494953" lvl="2" indent="-342900">
              <a:buFont typeface="Arial" panose="020B0604020202020204" pitchFamily="34" charset="0"/>
              <a:buChar char="•"/>
            </a:pPr>
            <a:r>
              <a:rPr lang="en-US" dirty="0"/>
              <a:t>After being written, log records are </a:t>
            </a:r>
            <a:r>
              <a:rPr lang="en-US" b="1" dirty="0"/>
              <a:t>never</a:t>
            </a:r>
            <a:r>
              <a:rPr lang="en-US" dirty="0"/>
              <a:t> changed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Physical Log File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Only grows when full (or manually grown)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Divided into virtual log files (VLFs)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VLFs are inactivated when possible and over-written</a:t>
            </a:r>
          </a:p>
        </p:txBody>
      </p:sp>
    </p:spTree>
    <p:extLst>
      <p:ext uri="{BB962C8B-B14F-4D97-AF65-F5344CB8AC3E}">
        <p14:creationId xmlns:p14="http://schemas.microsoft.com/office/powerpoint/2010/main" val="99091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of the Transaction 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9" y="1512041"/>
            <a:ext cx="4641894" cy="4276616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 Transaction Log is just a file …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536"/>
            <a:ext cx="3600843" cy="442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410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of the Transaction 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8" y="1512041"/>
            <a:ext cx="4752989" cy="4276616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 Transaction Log is just a file …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With a bit of header information …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3980" cy="44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520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of the Transaction 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239" y="1512041"/>
            <a:ext cx="4505161" cy="4276616"/>
          </a:xfrm>
        </p:spPr>
        <p:txBody>
          <a:bodyPr>
            <a:normAutofit fontScale="925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 Transaction Log is just a file …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With a bit of header information …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Then divided into Virtual Log Files.</a:t>
            </a:r>
          </a:p>
          <a:p>
            <a:pPr marL="1033227" lvl="1" indent="-457200">
              <a:buFont typeface="Arial" panose="020B0604020202020204" pitchFamily="34" charset="0"/>
              <a:buChar char="•"/>
            </a:pPr>
            <a:r>
              <a:rPr lang="en-US" dirty="0"/>
              <a:t>Not necessarily of equal size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39" y="1339236"/>
            <a:ext cx="3603980" cy="44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554223"/>
      </p:ext>
    </p:extLst>
  </p:cSld>
  <p:clrMapOvr>
    <a:masterClrMapping/>
  </p:clrMapOvr>
</p:sld>
</file>

<file path=ppt/theme/theme1.xml><?xml version="1.0" encoding="utf-8"?>
<a:theme xmlns:a="http://schemas.openxmlformats.org/drawingml/2006/main" name="SQLSatOslo 2016">
  <a:themeElements>
    <a:clrScheme name="PASS SQLSaturday">
      <a:dk1>
        <a:srgbClr val="101820"/>
      </a:dk1>
      <a:lt1>
        <a:srgbClr val="FFFFFF"/>
      </a:lt1>
      <a:dk2>
        <a:srgbClr val="414A54"/>
      </a:dk2>
      <a:lt2>
        <a:srgbClr val="F2F2F2"/>
      </a:lt2>
      <a:accent1>
        <a:srgbClr val="00BF6F"/>
      </a:accent1>
      <a:accent2>
        <a:srgbClr val="007A3E"/>
      </a:accent2>
      <a:accent3>
        <a:srgbClr val="2DCCD3"/>
      </a:accent3>
      <a:accent4>
        <a:srgbClr val="007377"/>
      </a:accent4>
      <a:accent5>
        <a:srgbClr val="6558B1"/>
      </a:accent5>
      <a:accent6>
        <a:srgbClr val="AF272F"/>
      </a:accent6>
      <a:hlink>
        <a:srgbClr val="00BF6F"/>
      </a:hlink>
      <a:folHlink>
        <a:srgbClr val="2DCCD3"/>
      </a:folHlink>
    </a:clrScheme>
    <a:fontScheme name="PASS SQLSaturday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lIns="0" tIns="0" rIns="0" bIns="0" anchor="ctr">
        <a:spAutoFit/>
      </a:bodyPr>
      <a:lstStyle>
        <a:defPPr algn="l">
          <a:defRPr sz="2400" dirty="0" smtClean="0">
            <a:solidFill>
              <a:schemeClr val="accent1"/>
            </a:solidFill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1776</Words>
  <Application>Microsoft Office PowerPoint</Application>
  <PresentationFormat>Custom</PresentationFormat>
  <Paragraphs>305</Paragraphs>
  <Slides>53</Slides>
  <Notes>2</Notes>
  <HiddenSlides>1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1" baseType="lpstr">
      <vt:lpstr>Arial</vt:lpstr>
      <vt:lpstr>Calibri</vt:lpstr>
      <vt:lpstr>Consolas</vt:lpstr>
      <vt:lpstr>Courier New</vt:lpstr>
      <vt:lpstr>Segoe UI</vt:lpstr>
      <vt:lpstr>Wingdings</vt:lpstr>
      <vt:lpstr>SQLSatOslo 2016</vt:lpstr>
      <vt:lpstr>Image</vt:lpstr>
      <vt:lpstr>Brian Hansen brian@tf3604.com @tf3604</vt:lpstr>
      <vt:lpstr>Brian Hansen</vt:lpstr>
      <vt:lpstr>Agenda</vt:lpstr>
      <vt:lpstr>Purpose of the Transaction Log</vt:lpstr>
      <vt:lpstr>What Goes in the Transaction Log?</vt:lpstr>
      <vt:lpstr>Physical vs Logical Log File</vt:lpstr>
      <vt:lpstr>Organization of the Transaction Log</vt:lpstr>
      <vt:lpstr>Organization of the Transaction Log</vt:lpstr>
      <vt:lpstr>Organization of the Transaction Log</vt:lpstr>
      <vt:lpstr>Virtual Log Files</vt:lpstr>
      <vt:lpstr>Virtual Log Files</vt:lpstr>
      <vt:lpstr>Virtual Log Files</vt:lpstr>
      <vt:lpstr>Virtual Log Files</vt:lpstr>
      <vt:lpstr>Virtual Log Files</vt:lpstr>
      <vt:lpstr>Virtual Log Files</vt:lpstr>
      <vt:lpstr>Virtual Log Files</vt:lpstr>
      <vt:lpstr>Organization of the Transaction Log</vt:lpstr>
      <vt:lpstr>VLF Detail</vt:lpstr>
      <vt:lpstr>Log Block Detail</vt:lpstr>
      <vt:lpstr>Log Record Detail</vt:lpstr>
      <vt:lpstr>Log Sequence Number</vt:lpstr>
      <vt:lpstr>LSN Representations</vt:lpstr>
      <vt:lpstr>Demo</vt:lpstr>
      <vt:lpstr>DBCC LOGINFO(‘db_name’)</vt:lpstr>
      <vt:lpstr>Demo</vt:lpstr>
      <vt:lpstr>fn_dblog(start_lsn, end_lsn)</vt:lpstr>
      <vt:lpstr>Demo</vt:lpstr>
      <vt:lpstr>Related command/function</vt:lpstr>
      <vt:lpstr>Checkpoint</vt:lpstr>
      <vt:lpstr>Checkpoint Types</vt:lpstr>
      <vt:lpstr>Checkpoint Process</vt:lpstr>
      <vt:lpstr>Flushing the Log</vt:lpstr>
      <vt:lpstr>Recovery Models</vt:lpstr>
      <vt:lpstr>Simple Recovery Model</vt:lpstr>
      <vt:lpstr>Full Recovery Model</vt:lpstr>
      <vt:lpstr>Bulk-logged Recovery Model</vt:lpstr>
      <vt:lpstr>Clearing* the Log (aka Truncating*)</vt:lpstr>
      <vt:lpstr>Demos</vt:lpstr>
      <vt:lpstr>Rolling Back a Transaction</vt:lpstr>
      <vt:lpstr>Rolling Back a Transaction</vt:lpstr>
      <vt:lpstr>Rolling Back a Transaction</vt:lpstr>
      <vt:lpstr>Rolling Back a Transaction</vt:lpstr>
      <vt:lpstr>Rolling Back a Transaction</vt:lpstr>
      <vt:lpstr>Rolling Back a Transaction</vt:lpstr>
      <vt:lpstr>Rolling Back a Transaction</vt:lpstr>
      <vt:lpstr>Demo</vt:lpstr>
      <vt:lpstr>Creating new VLFs</vt:lpstr>
      <vt:lpstr>VLF Trade-Offs</vt:lpstr>
      <vt:lpstr>Pre-Allocating the Log</vt:lpstr>
      <vt:lpstr>Demo</vt:lpstr>
      <vt:lpstr>Log Monitoring</vt:lpstr>
      <vt:lpstr>Log Monitoring, continued</vt:lpstr>
      <vt:lpstr>Thank You</vt:lpstr>
    </vt:vector>
  </TitlesOfParts>
  <Company>Revealed Design, LLC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Carla Hamilton</dc:creator>
  <cp:lastModifiedBy>hansen</cp:lastModifiedBy>
  <cp:revision>52</cp:revision>
  <dcterms:created xsi:type="dcterms:W3CDTF">2011-08-19T20:30:49Z</dcterms:created>
  <dcterms:modified xsi:type="dcterms:W3CDTF">2017-08-25T22:22:45Z</dcterms:modified>
</cp:coreProperties>
</file>

<file path=docProps/thumbnail.jpeg>
</file>